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64" r:id="rId2"/>
    <p:sldId id="256" r:id="rId3"/>
    <p:sldId id="257" r:id="rId4"/>
    <p:sldId id="265" r:id="rId5"/>
    <p:sldId id="266" r:id="rId6"/>
    <p:sldId id="258" r:id="rId7"/>
    <p:sldId id="260" r:id="rId8"/>
    <p:sldId id="261" r:id="rId9"/>
    <p:sldId id="262" r:id="rId10"/>
    <p:sldId id="267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2" d="100"/>
          <a:sy n="92" d="100"/>
        </p:scale>
        <p:origin x="137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1001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720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9813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692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340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7264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61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250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9507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0577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02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5/3/2018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97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rld War I VFX 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725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30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orld War I VFX Sho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1644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3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78039" y="3263185"/>
            <a:ext cx="64616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4000" dirty="0" smtClean="0"/>
              <a:t>Demo de transformaciones 3D</a:t>
            </a:r>
            <a:endParaRPr lang="es-CL" sz="4000" dirty="0"/>
          </a:p>
        </p:txBody>
      </p:sp>
    </p:spTree>
    <p:extLst>
      <p:ext uri="{BB962C8B-B14F-4D97-AF65-F5344CB8AC3E}">
        <p14:creationId xmlns:p14="http://schemas.microsoft.com/office/powerpoint/2010/main" val="289090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CL" sz="6000" dirty="0" smtClean="0"/>
              <a:t>Transformaciones en 3D</a:t>
            </a:r>
            <a:endParaRPr lang="es-CL" sz="6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L" dirty="0" smtClean="0"/>
              <a:t>Dr. Ivan </a:t>
            </a:r>
            <a:r>
              <a:rPr lang="es-CL" dirty="0" err="1" smtClean="0"/>
              <a:t>sipiran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2674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Generalidades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Transformaciones en 3D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Aspecto clave en computación gráfica: animaciones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Hay tres transformaciones básicas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s-CL" dirty="0"/>
          </a:p>
          <a:p>
            <a:pPr lvl="1">
              <a:buFont typeface="Wingdings" panose="05000000000000000000" pitchFamily="2" charset="2"/>
              <a:buChar char="§"/>
            </a:pPr>
            <a:endParaRPr lang="es-CL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s-CL" dirty="0"/>
          </a:p>
          <a:p>
            <a:pPr lvl="1">
              <a:buFont typeface="Wingdings" panose="05000000000000000000" pitchFamily="2" charset="2"/>
              <a:buChar char="§"/>
            </a:pPr>
            <a:endParaRPr lang="es-CL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s-CL" dirty="0"/>
          </a:p>
          <a:p>
            <a:pPr lvl="1">
              <a:buFont typeface="Wingdings" panose="05000000000000000000" pitchFamily="2" charset="2"/>
              <a:buChar char="§"/>
            </a:pPr>
            <a:endParaRPr lang="es-CL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es-CL" dirty="0"/>
          </a:p>
          <a:p>
            <a:pPr lvl="1">
              <a:buFont typeface="Wingdings" panose="05000000000000000000" pitchFamily="2" charset="2"/>
              <a:buChar char="§"/>
            </a:pPr>
            <a:endParaRPr lang="es-CL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s-CL" dirty="0" smtClean="0"/>
              <a:t>Transformar un objeto es lo mismo que transformar cada uno de sus puntos</a:t>
            </a:r>
          </a:p>
          <a:p>
            <a:pPr marL="201168" lvl="1" indent="0">
              <a:buNone/>
            </a:pPr>
            <a:endParaRPr lang="es-CL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1236372" y="3908921"/>
            <a:ext cx="643944" cy="405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1880315" y="3908921"/>
            <a:ext cx="953037" cy="6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1880315" y="3116687"/>
            <a:ext cx="0" cy="792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403797" y="3412901"/>
            <a:ext cx="283335" cy="2833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Cube 20"/>
          <p:cNvSpPr/>
          <p:nvPr/>
        </p:nvSpPr>
        <p:spPr>
          <a:xfrm>
            <a:off x="2139181" y="3412901"/>
            <a:ext cx="283335" cy="2833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23" name="Straight Arrow Connector 22"/>
          <p:cNvCxnSpPr>
            <a:stCxn id="20" idx="5"/>
          </p:cNvCxnSpPr>
          <p:nvPr/>
        </p:nvCxnSpPr>
        <p:spPr>
          <a:xfrm flipV="1">
            <a:off x="1687132" y="3512804"/>
            <a:ext cx="452049" cy="6348"/>
          </a:xfrm>
          <a:prstGeom prst="straightConnector1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3650194" y="3867156"/>
            <a:ext cx="643944" cy="405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294137" y="3867156"/>
            <a:ext cx="953037" cy="6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4294137" y="3074922"/>
            <a:ext cx="0" cy="792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3981342" y="3201871"/>
            <a:ext cx="283335" cy="2833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Cube 27"/>
          <p:cNvSpPr/>
          <p:nvPr/>
        </p:nvSpPr>
        <p:spPr>
          <a:xfrm>
            <a:off x="4839637" y="3981785"/>
            <a:ext cx="283335" cy="2833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0" name="Arc 29"/>
          <p:cNvSpPr/>
          <p:nvPr/>
        </p:nvSpPr>
        <p:spPr>
          <a:xfrm>
            <a:off x="3650194" y="3342259"/>
            <a:ext cx="1409270" cy="1258274"/>
          </a:xfrm>
          <a:prstGeom prst="arc">
            <a:avLst>
              <a:gd name="adj1" fmla="val 15771793"/>
              <a:gd name="adj2" fmla="val 104581"/>
            </a:avLst>
          </a:prstGeom>
          <a:ln w="19050">
            <a:solidFill>
              <a:srgbClr val="0070C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6366991" y="3931551"/>
            <a:ext cx="643944" cy="405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010934" y="3931551"/>
            <a:ext cx="953037" cy="6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7010934" y="3139317"/>
            <a:ext cx="0" cy="792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Cube 33"/>
          <p:cNvSpPr/>
          <p:nvPr/>
        </p:nvSpPr>
        <p:spPr>
          <a:xfrm>
            <a:off x="6534416" y="3435531"/>
            <a:ext cx="283335" cy="283336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5" name="Cube 34"/>
          <p:cNvSpPr/>
          <p:nvPr/>
        </p:nvSpPr>
        <p:spPr>
          <a:xfrm>
            <a:off x="7307793" y="3139317"/>
            <a:ext cx="694170" cy="6941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cxnSp>
        <p:nvCxnSpPr>
          <p:cNvPr id="36" name="Straight Arrow Connector 35"/>
          <p:cNvCxnSpPr>
            <a:stCxn id="34" idx="5"/>
          </p:cNvCxnSpPr>
          <p:nvPr/>
        </p:nvCxnSpPr>
        <p:spPr>
          <a:xfrm flipV="1">
            <a:off x="6817751" y="3535434"/>
            <a:ext cx="452049" cy="6348"/>
          </a:xfrm>
          <a:prstGeom prst="straightConnector1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1403797" y="4704191"/>
            <a:ext cx="110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Traslación</a:t>
            </a:r>
            <a:endParaRPr lang="es-CL" dirty="0"/>
          </a:p>
        </p:txBody>
      </p:sp>
      <p:sp>
        <p:nvSpPr>
          <p:cNvPr id="38" name="TextBox 37"/>
          <p:cNvSpPr txBox="1"/>
          <p:nvPr/>
        </p:nvSpPr>
        <p:spPr>
          <a:xfrm>
            <a:off x="3977639" y="4704191"/>
            <a:ext cx="1108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Rotación</a:t>
            </a:r>
            <a:endParaRPr lang="es-CL" dirty="0"/>
          </a:p>
        </p:txBody>
      </p:sp>
      <p:sp>
        <p:nvSpPr>
          <p:cNvPr id="39" name="TextBox 38"/>
          <p:cNvSpPr txBox="1"/>
          <p:nvPr/>
        </p:nvSpPr>
        <p:spPr>
          <a:xfrm>
            <a:off x="6674150" y="4704191"/>
            <a:ext cx="1426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Escalamiento</a:t>
            </a:r>
            <a:endParaRPr lang="es-CL" dirty="0"/>
          </a:p>
        </p:txBody>
      </p:sp>
      <p:sp>
        <p:nvSpPr>
          <p:cNvPr id="40" name="TextBox 39"/>
          <p:cNvSpPr txBox="1"/>
          <p:nvPr/>
        </p:nvSpPr>
        <p:spPr>
          <a:xfrm>
            <a:off x="1066196" y="4238129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41" name="TextBox 40"/>
          <p:cNvSpPr txBox="1"/>
          <p:nvPr/>
        </p:nvSpPr>
        <p:spPr>
          <a:xfrm>
            <a:off x="2714074" y="3854421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Y</a:t>
            </a:r>
            <a:endParaRPr lang="es-CL" dirty="0"/>
          </a:p>
        </p:txBody>
      </p:sp>
      <p:sp>
        <p:nvSpPr>
          <p:cNvPr id="42" name="TextBox 41"/>
          <p:cNvSpPr txBox="1"/>
          <p:nvPr/>
        </p:nvSpPr>
        <p:spPr>
          <a:xfrm>
            <a:off x="1798830" y="2863056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Z</a:t>
            </a:r>
            <a:endParaRPr lang="es-CL" dirty="0"/>
          </a:p>
        </p:txBody>
      </p:sp>
      <p:sp>
        <p:nvSpPr>
          <p:cNvPr id="43" name="TextBox 42"/>
          <p:cNvSpPr txBox="1"/>
          <p:nvPr/>
        </p:nvSpPr>
        <p:spPr>
          <a:xfrm>
            <a:off x="3506810" y="4176416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44" name="TextBox 43"/>
          <p:cNvSpPr txBox="1"/>
          <p:nvPr/>
        </p:nvSpPr>
        <p:spPr>
          <a:xfrm>
            <a:off x="5154688" y="3792708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Y</a:t>
            </a:r>
            <a:endParaRPr lang="es-CL" dirty="0"/>
          </a:p>
        </p:txBody>
      </p:sp>
      <p:sp>
        <p:nvSpPr>
          <p:cNvPr id="45" name="TextBox 44"/>
          <p:cNvSpPr txBox="1"/>
          <p:nvPr/>
        </p:nvSpPr>
        <p:spPr>
          <a:xfrm>
            <a:off x="4239444" y="2801343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Z</a:t>
            </a:r>
            <a:endParaRPr lang="es-CL" dirty="0"/>
          </a:p>
        </p:txBody>
      </p:sp>
      <p:sp>
        <p:nvSpPr>
          <p:cNvPr id="46" name="TextBox 45"/>
          <p:cNvSpPr txBox="1"/>
          <p:nvPr/>
        </p:nvSpPr>
        <p:spPr>
          <a:xfrm>
            <a:off x="6191105" y="4238129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47" name="TextBox 46"/>
          <p:cNvSpPr txBox="1"/>
          <p:nvPr/>
        </p:nvSpPr>
        <p:spPr>
          <a:xfrm>
            <a:off x="7838983" y="3854421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Y</a:t>
            </a:r>
            <a:endParaRPr lang="es-CL" dirty="0"/>
          </a:p>
        </p:txBody>
      </p:sp>
      <p:sp>
        <p:nvSpPr>
          <p:cNvPr id="48" name="TextBox 47"/>
          <p:cNvSpPr txBox="1"/>
          <p:nvPr/>
        </p:nvSpPr>
        <p:spPr>
          <a:xfrm>
            <a:off x="6923739" y="2863056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Z</a:t>
            </a:r>
            <a:endParaRPr lang="es-CL" dirty="0"/>
          </a:p>
        </p:txBody>
      </p:sp>
    </p:spTree>
    <p:extLst>
      <p:ext uri="{BB962C8B-B14F-4D97-AF65-F5344CB8AC3E}">
        <p14:creationId xmlns:p14="http://schemas.microsoft.com/office/powerpoint/2010/main" val="304526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Traslación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</a:t>
            </a:r>
            <a:r>
              <a:rPr lang="es-CL" b="1" dirty="0" smtClean="0"/>
              <a:t>Objetivo:</a:t>
            </a:r>
            <a:r>
              <a:rPr lang="es-CL" dirty="0" smtClean="0"/>
              <a:t> Dado un punto 3D, moverlo en el espacio una cantidad </a:t>
            </a:r>
            <a:r>
              <a:rPr lang="es-CL" i="1" dirty="0" err="1" smtClean="0"/>
              <a:t>t</a:t>
            </a:r>
            <a:r>
              <a:rPr lang="es-CL" i="1" baseline="-25000" dirty="0" err="1" smtClean="0"/>
              <a:t>x</a:t>
            </a:r>
            <a:r>
              <a:rPr lang="es-CL" dirty="0" smtClean="0"/>
              <a:t>, </a:t>
            </a:r>
            <a:r>
              <a:rPr lang="es-CL" i="1" dirty="0" err="1" smtClean="0"/>
              <a:t>t</a:t>
            </a:r>
            <a:r>
              <a:rPr lang="es-CL" i="1" baseline="-25000" dirty="0" err="1" smtClean="0"/>
              <a:t>y</a:t>
            </a:r>
            <a:r>
              <a:rPr lang="es-CL" dirty="0" smtClean="0"/>
              <a:t>, </a:t>
            </a:r>
            <a:r>
              <a:rPr lang="es-CL" i="1" dirty="0" err="1" smtClean="0"/>
              <a:t>t</a:t>
            </a:r>
            <a:r>
              <a:rPr lang="es-CL" i="1" baseline="-25000" dirty="0" err="1" smtClean="0"/>
              <a:t>z</a:t>
            </a:r>
            <a:r>
              <a:rPr lang="es-CL" dirty="0" smtClean="0"/>
              <a:t> en cada dimensión</a:t>
            </a:r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 smtClean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En notación matricial</a:t>
            </a:r>
            <a:endParaRPr lang="es-CL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606085" y="3419524"/>
            <a:ext cx="643944" cy="405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50028" y="3419524"/>
            <a:ext cx="953037" cy="6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50028" y="2627290"/>
            <a:ext cx="0" cy="792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056845" y="3029755"/>
            <a:ext cx="1367293" cy="53123"/>
          </a:xfrm>
          <a:prstGeom prst="straightConnector1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35909" y="3748732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11" name="TextBox 10"/>
          <p:cNvSpPr txBox="1"/>
          <p:nvPr/>
        </p:nvSpPr>
        <p:spPr>
          <a:xfrm>
            <a:off x="5083787" y="3365024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Y</a:t>
            </a:r>
            <a:endParaRPr lang="es-CL" dirty="0"/>
          </a:p>
        </p:txBody>
      </p:sp>
      <p:sp>
        <p:nvSpPr>
          <p:cNvPr id="12" name="TextBox 11"/>
          <p:cNvSpPr txBox="1"/>
          <p:nvPr/>
        </p:nvSpPr>
        <p:spPr>
          <a:xfrm>
            <a:off x="4168543" y="2373659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Z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4250028" y="2756329"/>
                <a:ext cx="1019830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0028" y="2756329"/>
                <a:ext cx="1019830" cy="298928"/>
              </a:xfrm>
              <a:prstGeom prst="rect">
                <a:avLst/>
              </a:prstGeom>
              <a:blipFill rotWithShape="0">
                <a:blip r:embed="rId2"/>
                <a:stretch>
                  <a:fillRect l="-7784" r="-8383" b="-2653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3928057" y="2945107"/>
            <a:ext cx="129557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Oval 15"/>
          <p:cNvSpPr/>
          <p:nvPr/>
        </p:nvSpPr>
        <p:spPr>
          <a:xfrm>
            <a:off x="5400841" y="2991923"/>
            <a:ext cx="129557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101055" y="3004669"/>
                <a:ext cx="7988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1055" y="3004669"/>
                <a:ext cx="79880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924" t="-2222" r="-9924" b="-3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586787" y="3017977"/>
                <a:ext cx="10048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787" y="3017977"/>
                <a:ext cx="100482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7879" t="-4348" r="-7879" b="-3260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2875443" y="4789285"/>
                <a:ext cx="3056606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L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s-CL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s-CL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0</m:t>
                                  </m:r>
                                </m:e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0   0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s-CL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s-CL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s-CL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CL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s-CL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s-CL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s-CL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s-CL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443" y="4789285"/>
                <a:ext cx="3056606" cy="11269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030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1" grpId="0"/>
      <p:bldP spid="12" grpId="0"/>
      <p:bldP spid="14" grpId="0"/>
      <p:bldP spid="15" grpId="0" animBg="1"/>
      <p:bldP spid="16" grpId="0" animBg="1"/>
      <p:bldP spid="17" grpId="0"/>
      <p:bldP spid="18" grpId="0"/>
      <p:bldP spid="2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Escalamiento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</a:t>
            </a:r>
            <a:r>
              <a:rPr lang="es-CL" b="1" dirty="0" smtClean="0"/>
              <a:t>Objetivo:</a:t>
            </a:r>
            <a:r>
              <a:rPr lang="es-CL" dirty="0" smtClean="0"/>
              <a:t> Dado un punto 3D, escalarlo en un factor </a:t>
            </a:r>
            <a:r>
              <a:rPr lang="es-CL" i="1" dirty="0" smtClean="0"/>
              <a:t>e</a:t>
            </a:r>
            <a:r>
              <a:rPr lang="es-CL" i="1" baseline="-25000" dirty="0" smtClean="0"/>
              <a:t>x</a:t>
            </a:r>
            <a:r>
              <a:rPr lang="es-CL" i="1" dirty="0" smtClean="0"/>
              <a:t>, </a:t>
            </a:r>
            <a:r>
              <a:rPr lang="es-CL" i="1" dirty="0" err="1" smtClean="0"/>
              <a:t>e</a:t>
            </a:r>
            <a:r>
              <a:rPr lang="es-CL" i="1" baseline="-25000" dirty="0" err="1" smtClean="0"/>
              <a:t>y</a:t>
            </a:r>
            <a:r>
              <a:rPr lang="es-CL" i="1" dirty="0" smtClean="0"/>
              <a:t>, </a:t>
            </a:r>
            <a:r>
              <a:rPr lang="es-CL" i="1" dirty="0" err="1" smtClean="0"/>
              <a:t>e</a:t>
            </a:r>
            <a:r>
              <a:rPr lang="es-CL" i="1" baseline="-25000" dirty="0" err="1" smtClean="0"/>
              <a:t>z</a:t>
            </a:r>
            <a:endParaRPr lang="es-CL" i="1" baseline="-25000" dirty="0" smtClean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 smtClean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s-CL" dirty="0"/>
              <a:t> </a:t>
            </a:r>
            <a:r>
              <a:rPr lang="es-CL" dirty="0" smtClean="0"/>
              <a:t>En notación matricial</a:t>
            </a:r>
            <a:endParaRPr lang="es-CL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3606085" y="3419524"/>
            <a:ext cx="643944" cy="40550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4250028" y="3419524"/>
            <a:ext cx="953037" cy="6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4250028" y="2627290"/>
            <a:ext cx="0" cy="7922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5" idx="7"/>
            <a:endCxn id="16" idx="3"/>
          </p:cNvCxnSpPr>
          <p:nvPr/>
        </p:nvCxnSpPr>
        <p:spPr>
          <a:xfrm flipV="1">
            <a:off x="4425267" y="2783153"/>
            <a:ext cx="1017763" cy="428422"/>
          </a:xfrm>
          <a:prstGeom prst="straightConnector1">
            <a:avLst/>
          </a:prstGeom>
          <a:ln w="19050">
            <a:solidFill>
              <a:srgbClr val="0070C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35909" y="3748732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11" name="TextBox 10"/>
          <p:cNvSpPr txBox="1"/>
          <p:nvPr/>
        </p:nvSpPr>
        <p:spPr>
          <a:xfrm>
            <a:off x="5083787" y="3365024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Y</a:t>
            </a:r>
            <a:endParaRPr lang="es-CL" dirty="0"/>
          </a:p>
        </p:txBody>
      </p:sp>
      <p:sp>
        <p:nvSpPr>
          <p:cNvPr id="12" name="TextBox 11"/>
          <p:cNvSpPr txBox="1"/>
          <p:nvPr/>
        </p:nvSpPr>
        <p:spPr>
          <a:xfrm>
            <a:off x="4168543" y="2373659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Z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 rot="20021716">
                <a:off x="4250359" y="2665847"/>
                <a:ext cx="1077153" cy="2989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021716">
                <a:off x="4250359" y="2665847"/>
                <a:ext cx="1077153" cy="298928"/>
              </a:xfrm>
              <a:prstGeom prst="rect">
                <a:avLst/>
              </a:prstGeom>
              <a:blipFill rotWithShape="0">
                <a:blip r:embed="rId2"/>
                <a:stretch>
                  <a:fillRect l="-6077" t="-4065" r="-9392" b="-13821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14"/>
          <p:cNvSpPr/>
          <p:nvPr/>
        </p:nvSpPr>
        <p:spPr>
          <a:xfrm>
            <a:off x="4314683" y="3188642"/>
            <a:ext cx="129557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6" name="Oval 15"/>
          <p:cNvSpPr/>
          <p:nvPr/>
        </p:nvSpPr>
        <p:spPr>
          <a:xfrm>
            <a:off x="5383484" y="2436456"/>
            <a:ext cx="406605" cy="4061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461355" y="3158778"/>
                <a:ext cx="7988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1355" y="3158778"/>
                <a:ext cx="798808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9924" t="-2174" r="-9924" b="-3260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5835596" y="2465992"/>
                <a:ext cx="10048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5596" y="2465992"/>
                <a:ext cx="1004827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7879" t="-4444" r="-7879" b="-3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Rectangle 21"/>
              <p:cNvSpPr/>
              <p:nvPr/>
            </p:nvSpPr>
            <p:spPr>
              <a:xfrm>
                <a:off x="2808457" y="5065089"/>
                <a:ext cx="3398816" cy="11269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CL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s-CL" dirty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s-CL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s-CL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s-CL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s-CL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s-C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sSub>
                                        <m:sSubPr>
                                          <m:ctrlPr>
                                            <a:rPr lang="es-CL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s-CL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es-CL" b="0" i="1" smtClean="0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s-CL" b="0" i="1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es-CL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   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0    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s-CL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CL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s-CL" i="1" dirty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s-CL" i="1" dirty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s-CL" i="1" dirty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s-CL" dirty="0"/>
              </a:p>
            </p:txBody>
          </p:sp>
        </mc:Choice>
        <mc:Fallback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8457" y="5065089"/>
                <a:ext cx="3398816" cy="11269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94395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 animBg="1"/>
      <p:bldP spid="16" grpId="0" animBg="1"/>
      <p:bldP spid="17" grpId="0"/>
      <p:bldP spid="18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Rotaciones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CL" b="1" dirty="0" smtClean="0"/>
              <a:t> Objetivo:</a:t>
            </a:r>
            <a:r>
              <a:rPr lang="es-CL" dirty="0" smtClean="0"/>
              <a:t> Dado un punto 3D y un ángulo, rotarlo un ángulo </a:t>
            </a:r>
            <a:r>
              <a:rPr lang="el-GR" dirty="0" smtClean="0"/>
              <a:t>α</a:t>
            </a:r>
            <a:r>
              <a:rPr lang="es-CL" dirty="0" smtClean="0"/>
              <a:t> alrededor del eje X</a:t>
            </a:r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 smtClean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 smtClean="0"/>
          </a:p>
          <a:p>
            <a:pPr>
              <a:buFont typeface="Wingdings" panose="05000000000000000000" pitchFamily="2" charset="2"/>
              <a:buChar char="§"/>
            </a:pPr>
            <a:endParaRPr lang="es-CL" dirty="0"/>
          </a:p>
          <a:p>
            <a:pPr>
              <a:buFont typeface="Wingdings" panose="05000000000000000000" pitchFamily="2" charset="2"/>
              <a:buChar char="§"/>
            </a:pPr>
            <a:endParaRPr lang="es-CL" dirty="0" smtClean="0"/>
          </a:p>
          <a:p>
            <a:pPr marL="0" indent="0">
              <a:buNone/>
            </a:pPr>
            <a:endParaRPr lang="es-CL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>
            <a:off x="3332072" y="4020361"/>
            <a:ext cx="916694" cy="5772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4248765" y="4020361"/>
            <a:ext cx="173183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248765" y="2724150"/>
            <a:ext cx="0" cy="12962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Arc 19"/>
          <p:cNvSpPr/>
          <p:nvPr/>
        </p:nvSpPr>
        <p:spPr>
          <a:xfrm>
            <a:off x="4183970" y="3284236"/>
            <a:ext cx="845692" cy="740982"/>
          </a:xfrm>
          <a:prstGeom prst="arc">
            <a:avLst>
              <a:gd name="adj1" fmla="val 15771793"/>
              <a:gd name="adj2" fmla="val 280199"/>
            </a:avLst>
          </a:prstGeom>
          <a:ln w="19050">
            <a:solidFill>
              <a:srgbClr val="0070C0"/>
            </a:solidFill>
            <a:prstDash val="dash"/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1" name="TextBox 20"/>
          <p:cNvSpPr txBox="1"/>
          <p:nvPr/>
        </p:nvSpPr>
        <p:spPr>
          <a:xfrm>
            <a:off x="3161896" y="4597617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X</a:t>
            </a:r>
            <a:endParaRPr lang="es-CL" dirty="0"/>
          </a:p>
        </p:txBody>
      </p:sp>
      <p:sp>
        <p:nvSpPr>
          <p:cNvPr id="22" name="TextBox 21"/>
          <p:cNvSpPr txBox="1"/>
          <p:nvPr/>
        </p:nvSpPr>
        <p:spPr>
          <a:xfrm>
            <a:off x="5864105" y="4020360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Y</a:t>
            </a:r>
            <a:endParaRPr lang="es-CL" dirty="0"/>
          </a:p>
        </p:txBody>
      </p:sp>
      <p:sp>
        <p:nvSpPr>
          <p:cNvPr id="23" name="TextBox 22"/>
          <p:cNvSpPr txBox="1"/>
          <p:nvPr/>
        </p:nvSpPr>
        <p:spPr>
          <a:xfrm>
            <a:off x="4248765" y="2511417"/>
            <a:ext cx="340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 smtClean="0"/>
              <a:t>Z</a:t>
            </a:r>
            <a:endParaRPr lang="es-CL" dirty="0"/>
          </a:p>
        </p:txBody>
      </p:sp>
      <p:cxnSp>
        <p:nvCxnSpPr>
          <p:cNvPr id="24" name="Straight Connector 23"/>
          <p:cNvCxnSpPr/>
          <p:nvPr/>
        </p:nvCxnSpPr>
        <p:spPr>
          <a:xfrm flipV="1">
            <a:off x="3790419" y="3871012"/>
            <a:ext cx="1219260" cy="4379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790419" y="3308887"/>
            <a:ext cx="564597" cy="100010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Arc 26"/>
          <p:cNvSpPr/>
          <p:nvPr/>
        </p:nvSpPr>
        <p:spPr>
          <a:xfrm>
            <a:off x="3790419" y="4140589"/>
            <a:ext cx="185737" cy="208476"/>
          </a:xfrm>
          <a:prstGeom prst="arc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839855" y="3971714"/>
            <a:ext cx="2726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200" dirty="0" smtClean="0"/>
              <a:t>α</a:t>
            </a:r>
            <a:endParaRPr lang="es-CL" sz="1200" dirty="0"/>
          </a:p>
        </p:txBody>
      </p:sp>
      <p:sp>
        <p:nvSpPr>
          <p:cNvPr id="29" name="Oval 28"/>
          <p:cNvSpPr/>
          <p:nvPr/>
        </p:nvSpPr>
        <p:spPr>
          <a:xfrm>
            <a:off x="4313812" y="3171366"/>
            <a:ext cx="142513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3" name="Oval 32"/>
          <p:cNvSpPr/>
          <p:nvPr/>
        </p:nvSpPr>
        <p:spPr>
          <a:xfrm>
            <a:off x="4981791" y="3772843"/>
            <a:ext cx="142513" cy="1565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5168388" y="3708297"/>
                <a:ext cx="79880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8388" y="3708297"/>
                <a:ext cx="798808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9924" t="-2174" r="-9924" b="-32609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385068" y="2898864"/>
                <a:ext cx="10048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′)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5068" y="2898864"/>
                <a:ext cx="1004827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7879" t="-4444" r="-7879" b="-35556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8095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7" grpId="0" animBg="1"/>
      <p:bldP spid="28" grpId="0"/>
      <p:bldP spid="29" grpId="0" animBg="1"/>
      <p:bldP spid="33" grpId="0" animBg="1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Rotaciones</a:t>
            </a:r>
            <a:endParaRPr lang="es-C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s-CL" dirty="0" smtClean="0"/>
              <a:t> Algunas identidades trigonométricas útiles </a:t>
            </a:r>
            <a:endParaRPr lang="es-CL" dirty="0"/>
          </a:p>
        </p:txBody>
      </p:sp>
      <p:sp>
        <p:nvSpPr>
          <p:cNvPr id="4" name="TextBox 3"/>
          <p:cNvSpPr txBox="1"/>
          <p:nvPr/>
        </p:nvSpPr>
        <p:spPr>
          <a:xfrm>
            <a:off x="1689100" y="2603500"/>
            <a:ext cx="6184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 err="1"/>
              <a:t>s</a:t>
            </a:r>
            <a:r>
              <a:rPr lang="es-CL" sz="2800" dirty="0" err="1" smtClean="0"/>
              <a:t>en</a:t>
            </a:r>
            <a:r>
              <a:rPr lang="es-CL" sz="2800" dirty="0" smtClean="0"/>
              <a:t>(</a:t>
            </a:r>
            <a:r>
              <a:rPr lang="el-GR" sz="2800" dirty="0" smtClean="0"/>
              <a:t>α</a:t>
            </a:r>
            <a:r>
              <a:rPr lang="es-CL" sz="2800" dirty="0" smtClean="0"/>
              <a:t> + </a:t>
            </a:r>
            <a:r>
              <a:rPr lang="el-GR" sz="2800" dirty="0" smtClean="0"/>
              <a:t>β</a:t>
            </a:r>
            <a:r>
              <a:rPr lang="es-CL" sz="2800" dirty="0" smtClean="0"/>
              <a:t>) = </a:t>
            </a:r>
            <a:r>
              <a:rPr lang="es-CL" sz="2800" dirty="0" err="1" smtClean="0"/>
              <a:t>sen</a:t>
            </a:r>
            <a:r>
              <a:rPr lang="es-CL" sz="2800" dirty="0" smtClean="0"/>
              <a:t>(</a:t>
            </a:r>
            <a:r>
              <a:rPr lang="el-GR" sz="2800" dirty="0"/>
              <a:t>α</a:t>
            </a:r>
            <a:r>
              <a:rPr lang="es-CL" sz="2800" dirty="0" smtClean="0"/>
              <a:t>)</a:t>
            </a:r>
            <a:r>
              <a:rPr lang="es-CL" sz="2800" dirty="0" err="1" smtClean="0"/>
              <a:t>cos</a:t>
            </a:r>
            <a:r>
              <a:rPr lang="es-CL" sz="2800" dirty="0" smtClean="0"/>
              <a:t>(</a:t>
            </a:r>
            <a:r>
              <a:rPr lang="el-GR" sz="2800" dirty="0"/>
              <a:t>β</a:t>
            </a:r>
            <a:r>
              <a:rPr lang="es-CL" sz="2800" dirty="0" smtClean="0"/>
              <a:t>) + </a:t>
            </a:r>
            <a:r>
              <a:rPr lang="es-CL" sz="2800" dirty="0" err="1" smtClean="0"/>
              <a:t>cos</a:t>
            </a:r>
            <a:r>
              <a:rPr lang="es-CL" sz="2800" dirty="0" smtClean="0"/>
              <a:t>(</a:t>
            </a:r>
            <a:r>
              <a:rPr lang="el-GR" sz="2800" dirty="0"/>
              <a:t>α</a:t>
            </a:r>
            <a:r>
              <a:rPr lang="es-CL" sz="2800" dirty="0" smtClean="0"/>
              <a:t>)</a:t>
            </a:r>
            <a:r>
              <a:rPr lang="es-CL" sz="2800" dirty="0" err="1" smtClean="0"/>
              <a:t>sen</a:t>
            </a:r>
            <a:r>
              <a:rPr lang="es-CL" sz="2800" dirty="0" smtClean="0"/>
              <a:t>(</a:t>
            </a:r>
            <a:r>
              <a:rPr lang="el-GR" sz="2800" dirty="0"/>
              <a:t>β</a:t>
            </a:r>
            <a:r>
              <a:rPr lang="es-CL" sz="2800" dirty="0" smtClean="0"/>
              <a:t>)</a:t>
            </a:r>
            <a:endParaRPr lang="es-CL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739900" y="3454400"/>
            <a:ext cx="6134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800" dirty="0" err="1" smtClean="0"/>
              <a:t>cos</a:t>
            </a:r>
            <a:r>
              <a:rPr lang="es-CL" sz="2800" dirty="0" smtClean="0"/>
              <a:t>(</a:t>
            </a:r>
            <a:r>
              <a:rPr lang="el-GR" sz="2800" dirty="0" smtClean="0"/>
              <a:t>α</a:t>
            </a:r>
            <a:r>
              <a:rPr lang="es-CL" sz="2800" dirty="0" smtClean="0"/>
              <a:t> + </a:t>
            </a:r>
            <a:r>
              <a:rPr lang="el-GR" sz="2800" dirty="0" smtClean="0"/>
              <a:t>β</a:t>
            </a:r>
            <a:r>
              <a:rPr lang="es-CL" sz="2800" dirty="0" smtClean="0"/>
              <a:t>) = </a:t>
            </a:r>
            <a:r>
              <a:rPr lang="es-CL" sz="2800" dirty="0" err="1" smtClean="0"/>
              <a:t>cos</a:t>
            </a:r>
            <a:r>
              <a:rPr lang="es-CL" sz="2800" dirty="0" smtClean="0"/>
              <a:t>(</a:t>
            </a:r>
            <a:r>
              <a:rPr lang="el-GR" sz="2800" dirty="0"/>
              <a:t>α</a:t>
            </a:r>
            <a:r>
              <a:rPr lang="es-CL" sz="2800" dirty="0" smtClean="0"/>
              <a:t>)</a:t>
            </a:r>
            <a:r>
              <a:rPr lang="es-CL" sz="2800" dirty="0" err="1" smtClean="0"/>
              <a:t>cos</a:t>
            </a:r>
            <a:r>
              <a:rPr lang="es-CL" sz="2800" dirty="0" smtClean="0"/>
              <a:t>(</a:t>
            </a:r>
            <a:r>
              <a:rPr lang="el-GR" sz="2800" dirty="0"/>
              <a:t>β</a:t>
            </a:r>
            <a:r>
              <a:rPr lang="es-CL" sz="2800" dirty="0" smtClean="0"/>
              <a:t>) - </a:t>
            </a:r>
            <a:r>
              <a:rPr lang="es-CL" sz="2800" dirty="0" err="1" smtClean="0"/>
              <a:t>sen</a:t>
            </a:r>
            <a:r>
              <a:rPr lang="es-CL" sz="2800" dirty="0" smtClean="0"/>
              <a:t>(</a:t>
            </a:r>
            <a:r>
              <a:rPr lang="el-GR" sz="2800" dirty="0"/>
              <a:t>α</a:t>
            </a:r>
            <a:r>
              <a:rPr lang="es-CL" sz="2800" dirty="0" smtClean="0"/>
              <a:t>)</a:t>
            </a:r>
            <a:r>
              <a:rPr lang="es-CL" sz="2800" dirty="0" err="1" smtClean="0"/>
              <a:t>sen</a:t>
            </a:r>
            <a:r>
              <a:rPr lang="es-CL" sz="2800" dirty="0" smtClean="0"/>
              <a:t>(</a:t>
            </a:r>
            <a:r>
              <a:rPr lang="el-GR" sz="2800" dirty="0"/>
              <a:t>β</a:t>
            </a:r>
            <a:r>
              <a:rPr lang="es-CL" sz="2800" dirty="0" smtClean="0"/>
              <a:t>)</a:t>
            </a:r>
            <a:endParaRPr lang="es-CL" sz="2800" dirty="0"/>
          </a:p>
        </p:txBody>
      </p:sp>
    </p:spTree>
    <p:extLst>
      <p:ext uri="{BB962C8B-B14F-4D97-AF65-F5344CB8AC3E}">
        <p14:creationId xmlns:p14="http://schemas.microsoft.com/office/powerpoint/2010/main" val="2157919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Rotaciones</a:t>
            </a:r>
            <a:endParaRPr lang="es-C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845734"/>
                <a:ext cx="7543801" cy="4023360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s-CL" dirty="0" smtClean="0"/>
                  <a:t> En notación matricial, la solución es</a:t>
                </a:r>
              </a:p>
              <a:p>
                <a:pPr marL="0" indent="0">
                  <a:buNone/>
                </a:pPr>
                <a:r>
                  <a:rPr lang="es-CL" dirty="0" smtClean="0"/>
                  <a:t>	            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p>
                                <m:sSup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p>
                                    <m:sSupPr>
                                      <m:ctrlP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sSup>
                                    <m:sSupPr>
                                      <m:ctrlP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s-CL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CL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0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eqAr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eqArr>
                                    <m:eqArrPr>
                                      <m:ctrlP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func>
                                        <m:funcPr>
                                          <m:ctrlPr>
                                            <a:rPr lang="es-CL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s-CL" b="0" i="0" smtClean="0">
                                              <a:latin typeface="Cambria Math" panose="02040503050406030204" pitchFamily="18" charset="0"/>
                                            </a:rPr>
                                            <m:t>cos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s-CL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s-CL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</m:d>
                                        </m:e>
                                      </m:func>
                                    </m:e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  <m:t>𝑠𝑒𝑛</m:t>
                                      </m:r>
                                      <m:d>
                                        <m:dPr>
                                          <m:ctrlPr>
                                            <a:rPr lang="es-CL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L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eqAr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eqArr>
                            </m:e>
                            <m:e>
                              <m:eqArr>
                                <m:eqArrPr>
                                  <m:ctrlP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s-CL" b="0" i="1" smtClean="0">
                                      <a:latin typeface="Cambria Math" panose="02040503050406030204" pitchFamily="18" charset="0"/>
                                    </a:rPr>
                                    <m:t>𝑠𝑒𝑛</m:t>
                                  </m:r>
                                  <m:d>
                                    <m:dPr>
                                      <m:ctrlP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s-CL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</m:e>
                                  </m:d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0</m:t>
                                  </m:r>
                                </m:e>
                                <m:e>
                                  <m:func>
                                    <m:funcPr>
                                      <m:ctrlPr>
                                        <a:rPr lang="es-CL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s-CL" b="0" i="0" smtClean="0"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s-CL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s-CL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𝛼</m:t>
                                          </m:r>
                                        </m:e>
                                      </m:d>
                                    </m:e>
                                  </m:func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   0             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r>
                  <a:rPr lang="es-CL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CL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s-CL" b="0" i="1" dirty="0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CL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s-CL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s-CL" b="0" i="1" dirty="0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lang="es-CL" b="0" i="1" dirty="0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eqArr>
                            </m:e>
                          </m:mr>
                        </m:m>
                      </m:e>
                    </m:d>
                  </m:oMath>
                </a14:m>
                <a:endParaRPr lang="es-CL" dirty="0" smtClean="0"/>
              </a:p>
              <a:p>
                <a:pPr marL="0" indent="0">
                  <a:buNone/>
                </a:pPr>
                <a:r>
                  <a:rPr lang="es-CL" dirty="0" smtClean="0"/>
                  <a:t> </a:t>
                </a:r>
              </a:p>
              <a:p>
                <a:pPr>
                  <a:buFont typeface="Wingdings" panose="05000000000000000000" pitchFamily="2" charset="2"/>
                  <a:buChar char="§"/>
                </a:pPr>
                <a:r>
                  <a:rPr lang="es-CL" dirty="0" smtClean="0"/>
                  <a:t> </a:t>
                </a:r>
                <a:r>
                  <a:rPr lang="es-CL" b="1" dirty="0"/>
                  <a:t>Actividad: </a:t>
                </a:r>
                <a:r>
                  <a:rPr lang="es-CL" dirty="0"/>
                  <a:t>Empleando el mismo razonamiento, encontrar la ecuación de transformación para los ejes Y </a:t>
                </a:r>
                <a:r>
                  <a:rPr lang="es-CL" dirty="0" err="1"/>
                  <a:t>y</a:t>
                </a:r>
                <a:r>
                  <a:rPr lang="es-CL" dirty="0"/>
                  <a:t> Z.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845734"/>
                <a:ext cx="7543801" cy="4023360"/>
              </a:xfrm>
              <a:blipFill rotWithShape="0">
                <a:blip r:embed="rId2"/>
                <a:stretch>
                  <a:fillRect l="-1939" t="-1667"/>
                </a:stretch>
              </a:blipFill>
            </p:spPr>
            <p:txBody>
              <a:bodyPr/>
              <a:lstStyle/>
              <a:p>
                <a:r>
                  <a:rPr lang="es-P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327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L" dirty="0" smtClean="0"/>
              <a:t>Transformaciones en 3D</a:t>
            </a:r>
            <a:endParaRPr lang="es-C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Font typeface="Wingdings" panose="05000000000000000000" pitchFamily="2" charset="2"/>
                  <a:buChar char="§"/>
                </a:pPr>
                <a:r>
                  <a:rPr lang="es-CL" b="1" dirty="0" smtClean="0"/>
                  <a:t> </a:t>
                </a:r>
                <a:r>
                  <a:rPr lang="es-CL" dirty="0" smtClean="0"/>
                  <a:t>Cómo aplicamos una transformación a todos los puntos de un objeto?</a:t>
                </a:r>
              </a:p>
              <a:p>
                <a:pPr marL="0" indent="0">
                  <a:buNone/>
                </a:pPr>
                <a:endParaRPr lang="es-CL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s-CL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1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s-CL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s-CL" b="1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  <m:e>
                                <m:r>
                                  <a:rPr lang="es-CL" b="1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>
                                    <m:r>
                                      <a:rPr lang="es-CL" b="1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e>
                            </m:mr>
                          </m:m>
                        </m:e>
                      </m:d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𝑻</m:t>
                      </m:r>
                      <m:r>
                        <a:rPr lang="es-CL" b="1" i="1" smtClean="0">
                          <a:latin typeface="Cambria Math" panose="02040503050406030204" pitchFamily="18" charset="0"/>
                        </a:rPr>
                        <m:t> ×</m:t>
                      </m:r>
                      <m:d>
                        <m:dPr>
                          <m:ctrlPr>
                            <a:rPr lang="es-CL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s-CL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Sup>
                                  <m:sSubSupPr>
                                    <m:ctrlP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es-CL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es-CL" b="1" i="1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  <m:mr>
                              <m:e>
                                <m:sSubSup>
                                  <m:sSubSupPr>
                                    <m:ctrlP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  <m:sup/>
                                </m:sSubSup>
                              </m:e>
                              <m:e>
                                <m:r>
                                  <a:rPr lang="es-CL" b="1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Sup>
                                  <m:sSubSupPr>
                                    <m:ctrlP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</m:e>
                                  <m:sub>
                                    <m:r>
                                      <a:rPr lang="es-CL" b="1" i="1">
                                        <a:latin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  <m:sup/>
                                </m:sSub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s-CL" dirty="0" smtClean="0"/>
              </a:p>
              <a:p>
                <a:pPr marL="0" indent="0">
                  <a:buNone/>
                </a:pPr>
                <a:endParaRPr lang="es-CL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CL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s-CL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s-CL" b="0" i="1" smtClean="0">
                          <a:latin typeface="Cambria Math" panose="02040503050406030204" pitchFamily="18" charset="0"/>
                        </a:rPr>
                        <m:t> ×</m:t>
                      </m:r>
                      <m:r>
                        <a:rPr lang="es-CL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s-CL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939" t="-1667"/>
                </a:stretch>
              </a:blipFill>
            </p:spPr>
            <p:txBody>
              <a:bodyPr/>
              <a:lstStyle/>
              <a:p>
                <a:r>
                  <a:rPr lang="es-C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03572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526</TotalTime>
  <Words>236</Words>
  <Application>Microsoft Office PowerPoint</Application>
  <PresentationFormat>Presentación en pantalla (4:3)</PresentationFormat>
  <Paragraphs>84</Paragraphs>
  <Slides>11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Calibri</vt:lpstr>
      <vt:lpstr>Calibri Light</vt:lpstr>
      <vt:lpstr>Cambria Math</vt:lpstr>
      <vt:lpstr>Wingdings</vt:lpstr>
      <vt:lpstr>Retrospect</vt:lpstr>
      <vt:lpstr>Presentación de PowerPoint</vt:lpstr>
      <vt:lpstr>Transformaciones en 3D</vt:lpstr>
      <vt:lpstr>Generalidades</vt:lpstr>
      <vt:lpstr>Traslación</vt:lpstr>
      <vt:lpstr>Escalamiento</vt:lpstr>
      <vt:lpstr>Rotaciones</vt:lpstr>
      <vt:lpstr>Rotaciones</vt:lpstr>
      <vt:lpstr>Rotaciones</vt:lpstr>
      <vt:lpstr>Transformaciones en 3D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Transformaciones en 3D</dc:title>
  <dc:creator>Ivan Sipiran</dc:creator>
  <cp:lastModifiedBy>PCSIABAR (BARRIENTOS PADILLA, ALFREDO)</cp:lastModifiedBy>
  <cp:revision>17</cp:revision>
  <dcterms:created xsi:type="dcterms:W3CDTF">2016-02-02T08:33:19Z</dcterms:created>
  <dcterms:modified xsi:type="dcterms:W3CDTF">2018-05-03T23:50:42Z</dcterms:modified>
</cp:coreProperties>
</file>